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2"/>
  </p:notesMasterIdLst>
  <p:sldIdLst>
    <p:sldId id="256" r:id="rId2"/>
    <p:sldId id="268" r:id="rId3"/>
    <p:sldId id="269" r:id="rId4"/>
    <p:sldId id="270" r:id="rId5"/>
    <p:sldId id="271" r:id="rId6"/>
    <p:sldId id="273" r:id="rId7"/>
    <p:sldId id="272" r:id="rId8"/>
    <p:sldId id="276" r:id="rId9"/>
    <p:sldId id="277" r:id="rId10"/>
    <p:sldId id="278" r:id="rId11"/>
    <p:sldId id="279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74" r:id="rId20"/>
    <p:sldId id="275" r:id="rId21"/>
  </p:sldIdLst>
  <p:sldSz cx="9144000" cy="5143500" type="screen16x9"/>
  <p:notesSz cx="6858000" cy="9144000"/>
  <p:embeddedFontLst>
    <p:embeddedFont>
      <p:font typeface="Merriweather" panose="020B0604020202020204" charset="0"/>
      <p:regular r:id="rId23"/>
      <p:bold r:id="rId24"/>
      <p:italic r:id="rId25"/>
      <p:boldItalic r:id="rId26"/>
    </p:embeddedFont>
    <p:embeddedFont>
      <p:font typeface="Roboto" panose="020B0604020202020204" charset="0"/>
      <p:regular r:id="rId27"/>
      <p:bold r:id="rId28"/>
      <p:italic r:id="rId29"/>
      <p:boldItalic r:id="rId30"/>
    </p:embeddedFont>
    <p:embeddedFont>
      <p:font typeface="Oswald" panose="020B0604020202020204" charset="0"/>
      <p:regular r:id="rId31"/>
      <p:bold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7" d="100"/>
          <a:sy n="147" d="100"/>
        </p:scale>
        <p:origin x="58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a367ea54c8_0_2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a367ea54c8_0_2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67931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a367ea54c8_0_3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a367ea54c8_0_3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78041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2a367ea54c8_0_3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2a367ea54c8_0_3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63670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ea51acddab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2ea51acddab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472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ea51acddab_0_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ea51acddab_0_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753467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ea51acddab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ea51acddab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18491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ea51acdda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ea51acdda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931088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ea51acdda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2ea51acdda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473009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ea51acddab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ea51acddab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602912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2a5fd64718d_2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" name="Google Shape;313;g2a5fd64718d_2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2a5fd64718d_2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2a5fd64718d_2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2eb3d51a869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3" name="Google Shape;333;g2eb3d51a869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2a367ea54c8_0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2a367ea54c8_0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a7fa64f795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2a7fa64f795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a367ea54c8_0_3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a367ea54c8_0_3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2a367ea54c8_0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9" name="Google Shape;299;g2a367ea54c8_0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2a7fa64f795_4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2a7fa64f795_4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2a367ea54c8_0_4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2a367ea54c8_0_4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75123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a367ea54c8_0_2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a367ea54c8_0_2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93343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solidFill>
          <a:schemeClr val="dk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>
            <a:spLocks noGrp="1"/>
          </p:cNvSpPr>
          <p:nvPr>
            <p:ph type="title" hasCustomPrompt="1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>
            <a:spLocks noGrp="1"/>
          </p:cNvSpPr>
          <p:nvPr>
            <p:ph type="body" idx="1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avLst/>
            <a:gdLst/>
            <a:ahLst/>
            <a:cxnLst/>
            <a:rect l="l" t="t" r="r" b="b"/>
            <a:pathLst>
              <a:path w="365770" h="175924" extrusionOk="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avLst/>
            <a:gdLst/>
            <a:ahLst/>
            <a:cxnLst/>
            <a:rect l="l" t="t" r="r" b="b"/>
            <a:pathLst>
              <a:path w="172545" h="175975" extrusionOk="0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avLst/>
            <a:gdLst/>
            <a:ahLst/>
            <a:cxnLst/>
            <a:rect l="l" t="t" r="r" b="b"/>
            <a:pathLst>
              <a:path w="172676" h="175824" extrusionOk="0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body" idx="1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2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9" name="Google Shape;39;p7"/>
          <p:cNvSpPr txBox="1">
            <a:spLocks noGrp="1"/>
          </p:cNvSpPr>
          <p:nvPr>
            <p:ph type="body" idx="1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3"/>
        </a:solidFill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>
            <a:spLocks noGrp="1"/>
          </p:cNvSpPr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43" name="Google Shape;43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ubTitle" idx="1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48" name="Google Shape;48;p9"/>
          <p:cNvSpPr txBox="1">
            <a:spLocks noGrp="1"/>
          </p:cNvSpPr>
          <p:nvPr>
            <p:ph type="body" idx="2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 txBox="1">
            <a:spLocks noGrp="1"/>
          </p:cNvSpPr>
          <p:nvPr>
            <p:ph type="body" idx="1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>
            <a:endParaRPr/>
          </a:p>
        </p:txBody>
      </p:sp>
      <p:sp>
        <p:nvSpPr>
          <p:cNvPr id="53" name="Google Shape;5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paradigm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11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2984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‹Nr.›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1.jp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11" Type="http://schemas.openxmlformats.org/officeDocument/2006/relationships/image" Target="../media/image17.jpg"/><Relationship Id="rId5" Type="http://schemas.openxmlformats.org/officeDocument/2006/relationships/image" Target="../media/image6.jpg"/><Relationship Id="rId10" Type="http://schemas.openxmlformats.org/officeDocument/2006/relationships/image" Target="../media/image9.png"/><Relationship Id="rId4" Type="http://schemas.openxmlformats.org/officeDocument/2006/relationships/image" Target="../media/image5.jpg"/><Relationship Id="rId9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18.jpg"/><Relationship Id="rId5" Type="http://schemas.openxmlformats.org/officeDocument/2006/relationships/image" Target="../media/image5.jp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11" Type="http://schemas.openxmlformats.org/officeDocument/2006/relationships/image" Target="../media/image19.jpg"/><Relationship Id="rId5" Type="http://schemas.openxmlformats.org/officeDocument/2006/relationships/image" Target="../media/image5.jp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20.png"/><Relationship Id="rId5" Type="http://schemas.openxmlformats.org/officeDocument/2006/relationships/image" Target="../media/image5.jp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11" Type="http://schemas.openxmlformats.org/officeDocument/2006/relationships/image" Target="../media/image21.jpg"/><Relationship Id="rId5" Type="http://schemas.openxmlformats.org/officeDocument/2006/relationships/image" Target="../media/image5.jp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22.jpg"/><Relationship Id="rId5" Type="http://schemas.openxmlformats.org/officeDocument/2006/relationships/image" Target="../media/image5.jp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11" Type="http://schemas.openxmlformats.org/officeDocument/2006/relationships/image" Target="../media/image23.jpg"/><Relationship Id="rId5" Type="http://schemas.openxmlformats.org/officeDocument/2006/relationships/image" Target="../media/image5.jp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24.jpg"/><Relationship Id="rId5" Type="http://schemas.openxmlformats.org/officeDocument/2006/relationships/image" Target="../media/image5.jp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jpg"/><Relationship Id="rId11" Type="http://schemas.openxmlformats.org/officeDocument/2006/relationships/image" Target="../media/image25.jpg"/><Relationship Id="rId5" Type="http://schemas.openxmlformats.org/officeDocument/2006/relationships/image" Target="../media/image5.jp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29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28.jpg"/><Relationship Id="rId17" Type="http://schemas.openxmlformats.org/officeDocument/2006/relationships/image" Target="../media/image33.jp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32.jp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11" Type="http://schemas.openxmlformats.org/officeDocument/2006/relationships/image" Target="../media/image27.jpg"/><Relationship Id="rId5" Type="http://schemas.openxmlformats.org/officeDocument/2006/relationships/image" Target="../media/image6.jpg"/><Relationship Id="rId15" Type="http://schemas.openxmlformats.org/officeDocument/2006/relationships/image" Target="../media/image31.jpg"/><Relationship Id="rId10" Type="http://schemas.openxmlformats.org/officeDocument/2006/relationships/image" Target="../media/image26.jpg"/><Relationship Id="rId4" Type="http://schemas.openxmlformats.org/officeDocument/2006/relationships/image" Target="../media/image5.jpg"/><Relationship Id="rId9" Type="http://schemas.openxmlformats.org/officeDocument/2006/relationships/image" Target="../media/image9.png"/><Relationship Id="rId14" Type="http://schemas.openxmlformats.org/officeDocument/2006/relationships/image" Target="../media/image30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10" Type="http://schemas.openxmlformats.org/officeDocument/2006/relationships/image" Target="../media/image9.png"/><Relationship Id="rId4" Type="http://schemas.openxmlformats.org/officeDocument/2006/relationships/image" Target="../media/image5.jpg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10" Type="http://schemas.openxmlformats.org/officeDocument/2006/relationships/image" Target="../media/image9.png"/><Relationship Id="rId4" Type="http://schemas.openxmlformats.org/officeDocument/2006/relationships/image" Target="../media/image5.jp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3.png"/><Relationship Id="rId7" Type="http://schemas.openxmlformats.org/officeDocument/2006/relationships/image" Target="../media/image5.jpg"/><Relationship Id="rId12" Type="http://schemas.openxmlformats.org/officeDocument/2006/relationships/image" Target="../media/image1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hyperlink" Target="https://all-in.1i1.es/de_deliverables.html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3.png"/><Relationship Id="rId7" Type="http://schemas.openxmlformats.org/officeDocument/2006/relationships/image" Target="../media/image5.jp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openxmlformats.org/officeDocument/2006/relationships/hyperlink" Target="https://www.youtube.com/@PerEsempioOnlus/videos" TargetMode="External"/><Relationship Id="rId10" Type="http://schemas.openxmlformats.org/officeDocument/2006/relationships/image" Target="../media/image8.png"/><Relationship Id="rId4" Type="http://schemas.openxmlformats.org/officeDocument/2006/relationships/image" Target="../media/image10.png"/><Relationship Id="rId9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jp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hyperlink" Target="https://www.facebook.com/profile.php?id=100083513042903" TargetMode="External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jp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hyperlink" Target="https://www.facebook.com/profile.php?id=100083513042903" TargetMode="External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0.png"/><Relationship Id="rId7" Type="http://schemas.openxmlformats.org/officeDocument/2006/relationships/image" Target="../media/image6.jpg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.jpg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hyperlink" Target="https://all-in.1i1.es/de_index.html/" TargetMode="External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10" Type="http://schemas.openxmlformats.org/officeDocument/2006/relationships/image" Target="../media/image9.png"/><Relationship Id="rId4" Type="http://schemas.openxmlformats.org/officeDocument/2006/relationships/image" Target="../media/image5.jpg"/><Relationship Id="rId9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0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11" Type="http://schemas.openxmlformats.org/officeDocument/2006/relationships/image" Target="../media/image16.jpg"/><Relationship Id="rId5" Type="http://schemas.openxmlformats.org/officeDocument/2006/relationships/image" Target="../media/image5.jpg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>
            <a:spLocks noGrp="1"/>
          </p:cNvSpPr>
          <p:nvPr>
            <p:ph type="subTitle" idx="1"/>
          </p:nvPr>
        </p:nvSpPr>
        <p:spPr>
          <a:xfrm>
            <a:off x="2450700" y="3500849"/>
            <a:ext cx="4242600" cy="12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800" b="1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Newsletter 4</a:t>
            </a:r>
            <a:endParaRPr sz="2800" b="1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65" name="Google Shape;6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65375" y="1268903"/>
            <a:ext cx="2613250" cy="2064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52136" y="250450"/>
            <a:ext cx="1439738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39188" y="4647234"/>
            <a:ext cx="575010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45633" y="4577300"/>
            <a:ext cx="295276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72364" y="4647234"/>
            <a:ext cx="994612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98432" y="4623922"/>
            <a:ext cx="652714" cy="202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76267" y="4588956"/>
            <a:ext cx="481765" cy="27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06950" y="4588945"/>
            <a:ext cx="815524" cy="271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88800" y="4647234"/>
            <a:ext cx="575010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95246" y="4577300"/>
            <a:ext cx="295276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21977" y="4647234"/>
            <a:ext cx="994612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48045" y="4623922"/>
            <a:ext cx="652714" cy="202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25879" y="4588956"/>
            <a:ext cx="481765" cy="27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69452" y="312373"/>
            <a:ext cx="704850" cy="565421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p16"/>
          <p:cNvSpPr txBox="1"/>
          <p:nvPr/>
        </p:nvSpPr>
        <p:spPr>
          <a:xfrm>
            <a:off x="7042425" y="4944900"/>
            <a:ext cx="21126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112" name="Google Shape;112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09427" y="185698"/>
            <a:ext cx="1174573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1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89025" y="4610686"/>
            <a:ext cx="704850" cy="235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1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1384925"/>
            <a:ext cx="4312223" cy="202094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/>
          <p:cNvSpPr/>
          <p:nvPr/>
        </p:nvSpPr>
        <p:spPr>
          <a:xfrm>
            <a:off x="4722379" y="745336"/>
            <a:ext cx="398842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b="1" dirty="0" smtClean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Veranstaltung </a:t>
            </a:r>
            <a:r>
              <a:rPr lang="de-DE" sz="1600" b="1" dirty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in </a:t>
            </a:r>
            <a:r>
              <a:rPr lang="de-DE" sz="1600" b="1" dirty="0" smtClean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Florenz</a:t>
            </a:r>
          </a:p>
          <a:p>
            <a:endParaRPr lang="de-DE" sz="1600" b="1" dirty="0">
              <a:solidFill>
                <a:srgbClr val="49567C"/>
              </a:solidFill>
              <a:latin typeface="Oswald"/>
              <a:ea typeface="Oswald"/>
              <a:cs typeface="Oswald"/>
            </a:endParaRPr>
          </a:p>
          <a:p>
            <a:pPr algn="just"/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Das</a:t>
            </a:r>
            <a:r>
              <a:rPr lang="de-DE" dirty="0" smtClean="0"/>
              <a:t>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DIDAGLO-Handbuch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wurde in elektronischer Form (per E-Mail) an die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Teilnehmenden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verteilt, damit sie es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in ihrem Unterricht und beim Lehren der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italienischen Sprache für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Erwachsene mit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Migrationshintergrund verwenden können. </a:t>
            </a:r>
            <a:endParaRPr lang="de-DE" sz="1300" dirty="0" smtClean="0">
              <a:solidFill>
                <a:srgbClr val="49567C"/>
              </a:solidFill>
              <a:latin typeface="Oswald"/>
              <a:ea typeface="Oswald"/>
              <a:cs typeface="Oswald"/>
            </a:endParaRPr>
          </a:p>
          <a:p>
            <a:pPr algn="just"/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Die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Treffen boten die Gelegenheit, engere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Kontakte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zu verschiedenen Aufnahmezentren für Zugewanderte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zu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knüpfen, in denen Italienisch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als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Z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weitsprache unterrichtet wird. So können anschließend die Wirkung der erstellten Materialien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,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Verbesserungen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entsprechend den tatsächlichen Bedürfnissen der Lernenden und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mögliche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zukünftige Projektentwicklungen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erkannt werden. </a:t>
            </a:r>
          </a:p>
          <a:p>
            <a:pPr algn="just"/>
            <a:endParaRPr lang="de-DE" sz="1300" dirty="0" smtClean="0">
              <a:solidFill>
                <a:srgbClr val="49567C"/>
              </a:solidFill>
              <a:latin typeface="Oswald"/>
              <a:ea typeface="Oswald"/>
              <a:cs typeface="Oswald"/>
            </a:endParaRPr>
          </a:p>
          <a:p>
            <a:pPr algn="just"/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Die Module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wurden in Zusammenarbeit mit den Lehrkräften der Kooperative </a:t>
            </a:r>
            <a:r>
              <a:rPr lang="de-DE" sz="1300" dirty="0" err="1">
                <a:solidFill>
                  <a:srgbClr val="49567C"/>
                </a:solidFill>
                <a:latin typeface="Oswald"/>
                <a:ea typeface="Oswald"/>
                <a:cs typeface="Oswald"/>
              </a:rPr>
              <a:t>Linguaggi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 in </a:t>
            </a:r>
            <a:r>
              <a:rPr lang="de-DE" sz="1300" dirty="0" err="1">
                <a:solidFill>
                  <a:srgbClr val="49567C"/>
                </a:solidFill>
                <a:latin typeface="Oswald"/>
                <a:ea typeface="Oswald"/>
                <a:cs typeface="Oswald"/>
              </a:rPr>
              <a:t>Movimento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 und unter Beteiligung von acht Lernenden aus den Italienisch-L2-Kursen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durchgeführt.</a:t>
            </a:r>
            <a:endParaRPr lang="de" sz="1300" dirty="0">
              <a:solidFill>
                <a:srgbClr val="49567C"/>
              </a:solidFill>
              <a:latin typeface="Oswald"/>
              <a:ea typeface="Oswald"/>
              <a:cs typeface="Oswald"/>
            </a:endParaRPr>
          </a:p>
        </p:txBody>
      </p:sp>
    </p:spTree>
    <p:extLst>
      <p:ext uri="{BB962C8B-B14F-4D97-AF65-F5344CB8AC3E}">
        <p14:creationId xmlns:p14="http://schemas.microsoft.com/office/powerpoint/2010/main" val="3097539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8938" y="4498662"/>
            <a:ext cx="606125" cy="48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7"/>
          <p:cNvSpPr txBox="1"/>
          <p:nvPr/>
        </p:nvSpPr>
        <p:spPr>
          <a:xfrm>
            <a:off x="143115" y="622915"/>
            <a:ext cx="5025483" cy="24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r">
              <a:lnSpc>
                <a:spcPct val="115000"/>
              </a:lnSpc>
            </a:pPr>
            <a:r>
              <a:rPr lang="it" sz="2400" b="1" dirty="0" smtClean="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Veranstaltung i</a:t>
            </a:r>
            <a:r>
              <a:rPr lang="it" sz="2400" b="1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n </a:t>
            </a:r>
            <a:r>
              <a:rPr lang="de-DE" sz="2400" b="1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Sizilien (Italien) </a:t>
            </a:r>
            <a:endParaRPr sz="2400" b="1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algn="just">
              <a:lnSpc>
                <a:spcPct val="115000"/>
              </a:lnSpc>
            </a:pPr>
            <a:endParaRPr lang="de-DE" sz="1300" dirty="0" smtClean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algn="just">
              <a:lnSpc>
                <a:spcPct val="115000"/>
              </a:lnSpc>
            </a:pP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Am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21. Juni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2024 organisierte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Per Esempio im Rahmen der offiziellen Feierlichkeiten zur Internationalen Flüchtlingswoche, die von der Stadt Palermo gefördert wurde,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eine Projektpräsentation. Der Schwerpunkt lag auf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den konkreten Erfahrungen der lokalen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Gemeinschaft. Mehr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als 40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Interessierte nahmen teil: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Vertreter der Zivilgesellschaft auf lokaler und internationaler Ebene,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Menschen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mit Migrationshintergrund, Vertreter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von Behörden</a:t>
            </a:r>
          </a:p>
          <a:p>
            <a:pPr lvl="0" algn="just">
              <a:lnSpc>
                <a:spcPct val="115000"/>
              </a:lnSpc>
            </a:pP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u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nd Jugendliche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aus Aufnahmezentren für Geflüchtete.</a:t>
            </a:r>
            <a:endParaRPr sz="1300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21" name="Google Shape;12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9188" y="259209"/>
            <a:ext cx="575010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5633" y="189275"/>
            <a:ext cx="295276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2364" y="259209"/>
            <a:ext cx="994612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98432" y="235897"/>
            <a:ext cx="652714" cy="202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76267" y="200931"/>
            <a:ext cx="481765" cy="27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09427" y="185698"/>
            <a:ext cx="1174573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76225" y="204695"/>
            <a:ext cx="815524" cy="2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351146" y="810322"/>
            <a:ext cx="3640453" cy="33188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1114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Google Shape;133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9452" y="312373"/>
            <a:ext cx="704850" cy="565421"/>
          </a:xfrm>
          <a:prstGeom prst="rect">
            <a:avLst/>
          </a:prstGeom>
          <a:noFill/>
          <a:ln>
            <a:noFill/>
          </a:ln>
        </p:spPr>
      </p:pic>
      <p:sp>
        <p:nvSpPr>
          <p:cNvPr id="134" name="Google Shape;134;p18"/>
          <p:cNvSpPr txBox="1"/>
          <p:nvPr/>
        </p:nvSpPr>
        <p:spPr>
          <a:xfrm>
            <a:off x="4674302" y="877794"/>
            <a:ext cx="4104000" cy="31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de-DE" sz="1600" b="1" dirty="0" smtClean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Veranstaltung </a:t>
            </a:r>
            <a:r>
              <a:rPr lang="de-DE" sz="1600" b="1" dirty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in </a:t>
            </a:r>
            <a:r>
              <a:rPr lang="it" sz="1600" b="1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Palermo</a:t>
            </a:r>
            <a:endParaRPr sz="1600" b="1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algn="just">
              <a:lnSpc>
                <a:spcPct val="115000"/>
              </a:lnSpc>
            </a:pP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Dank der Zusammenarbeit mit dem Aufnahme- und Integrationssystem (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SAI)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der Stadt Palermo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gab es die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Möglichkeit, das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DIDAGLO-Handbuch gemeinsam mit  wichtigen Interessenvertretern vorzustellen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: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</a:p>
          <a:p>
            <a:pPr marL="285750" lvl="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de-DE" sz="1300" dirty="0" err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Bandiougou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  <a:r>
              <a:rPr lang="de-DE" sz="1300" dirty="0" err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Banjugu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 vom Verein „</a:t>
            </a:r>
            <a:r>
              <a:rPr lang="de-DE" sz="1300" dirty="0" err="1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Giocherenda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“: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Er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hat Erfahrung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im L2-Unterricht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und setzt sich für informelle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Bildungsmethoden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ein</a:t>
            </a:r>
            <a:endParaRPr lang="de-DE" sz="1300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285750" lvl="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Massimiliano </a:t>
            </a:r>
            <a:r>
              <a:rPr lang="de-DE" sz="1300" dirty="0" err="1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Schirinzi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: Er ist Professor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an der Universität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Palermo und hat am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ALL IN-Projekt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mitgearbeitet</a:t>
            </a:r>
          </a:p>
          <a:p>
            <a:pPr marL="285750" lvl="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Angela </a:t>
            </a:r>
            <a:r>
              <a:rPr lang="de-DE" sz="1300" dirty="0" err="1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Metallinou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: Sie ist Lehrerin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am Interorthodoxen Zentrum in Athen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sowie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eine der Verantwortlichen für den Inhalt des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Handbuchs</a:t>
            </a:r>
            <a:endParaRPr sz="1600" b="1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35" name="Google Shape;135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8800" y="4647234"/>
            <a:ext cx="575010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5246" y="4577300"/>
            <a:ext cx="295276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21977" y="4647234"/>
            <a:ext cx="994612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48045" y="4623922"/>
            <a:ext cx="652714" cy="202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25879" y="4588956"/>
            <a:ext cx="481765" cy="27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09427" y="185698"/>
            <a:ext cx="1174573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89025" y="4610686"/>
            <a:ext cx="704850" cy="235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1059750"/>
            <a:ext cx="4312225" cy="2912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12287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8938" y="4498662"/>
            <a:ext cx="606125" cy="48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48" name="Google Shape;148;p19"/>
          <p:cNvSpPr txBox="1"/>
          <p:nvPr/>
        </p:nvSpPr>
        <p:spPr>
          <a:xfrm>
            <a:off x="343922" y="698066"/>
            <a:ext cx="4726448" cy="24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Veranstaltung in Spanien</a:t>
            </a:r>
            <a:endParaRPr sz="2400" b="1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algn="just">
              <a:lnSpc>
                <a:spcPct val="115000"/>
              </a:lnSpc>
            </a:pPr>
            <a:endParaRPr lang="de-DE" sz="1300" dirty="0" smtClean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algn="just">
              <a:lnSpc>
                <a:spcPct val="115000"/>
              </a:lnSpc>
            </a:pP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Die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Veranstaltung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in Madrid war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ein großer Erfolg und wurde von den engagierten Lehrkräften und begeisterten Lernenden des CEPI </a:t>
            </a:r>
            <a:r>
              <a:rPr lang="de-DE" sz="1300" dirty="0" err="1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Chamartín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 besucht, einem öffentlichen Zentrum der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Stadt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Madrid, das sich der Integration von Zugewanderten widmet.</a:t>
            </a:r>
            <a:endParaRPr sz="1300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49" name="Google Shape;149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9188" y="259209"/>
            <a:ext cx="575010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5633" y="189275"/>
            <a:ext cx="295276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2364" y="259209"/>
            <a:ext cx="994612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Google Shape;152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98432" y="235897"/>
            <a:ext cx="652714" cy="202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76267" y="200931"/>
            <a:ext cx="481765" cy="27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09427" y="185698"/>
            <a:ext cx="1174573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76225" y="204695"/>
            <a:ext cx="815524" cy="2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268675" y="814087"/>
            <a:ext cx="3515324" cy="35153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82010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9452" y="312373"/>
            <a:ext cx="704850" cy="565421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0"/>
          <p:cNvSpPr txBox="1"/>
          <p:nvPr/>
        </p:nvSpPr>
        <p:spPr>
          <a:xfrm>
            <a:off x="4597588" y="411634"/>
            <a:ext cx="4238002" cy="31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Veranstaltung in </a:t>
            </a:r>
            <a:r>
              <a:rPr lang="it" sz="1600" b="1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Madrid</a:t>
            </a:r>
            <a:endParaRPr sz="1600" b="1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000" b="1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algn="just">
              <a:lnSpc>
                <a:spcPct val="115000"/>
              </a:lnSpc>
              <a:spcBef>
                <a:spcPts val="1200"/>
              </a:spcBef>
            </a:pP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Die Teilnehmenden zeigten großes Interesse am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DIDAGLO-Handbuch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und beteiligten sich an lebhaften Diskussionen und Aktivitäten, die das Potenzial des Handbuchs, die Erwachsenenbildung in Spanisch zu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reformieren,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deutlich machten. Das Feedback war überwältigend positiv und spiegelte den umfassenden und praktischen Ansatz des Handbuchs zum Sprachenlernen wider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. </a:t>
            </a:r>
          </a:p>
          <a:p>
            <a:pPr lvl="0" algn="just">
              <a:lnSpc>
                <a:spcPct val="115000"/>
              </a:lnSpc>
              <a:spcBef>
                <a:spcPts val="1200"/>
              </a:spcBef>
            </a:pP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Das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DIDAGLO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-Handbuch wird künftig sowohl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für Lehrende als auch für Lernende von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hohem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Wert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sein,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da es wirksame Strategien und Werkzeuge zur Beherrschung der spanischen Sprache bietet.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Im Nachgang wird das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Handbuch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allen Teilnehmenden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per E-Mail zur Verfügung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gestellt.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Damit wird sichergestellt, dass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alle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Zugang zu dieser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großartigen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Ressource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haben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und mit der Umsetzung der Methoden in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ihren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Lehr- und Lernpraktiken beginnen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können.</a:t>
            </a:r>
            <a:endParaRPr sz="1300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63" name="Google Shape;16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8800" y="4647234"/>
            <a:ext cx="575010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5246" y="4577300"/>
            <a:ext cx="295276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21977" y="4647234"/>
            <a:ext cx="994612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48045" y="4623922"/>
            <a:ext cx="652714" cy="202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25879" y="4588956"/>
            <a:ext cx="481765" cy="27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09427" y="185698"/>
            <a:ext cx="1174573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89025" y="4610686"/>
            <a:ext cx="704850" cy="235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0"/>
          <p:cNvPicPr preferRelativeResize="0"/>
          <p:nvPr/>
        </p:nvPicPr>
        <p:blipFill rotWithShape="1">
          <a:blip r:embed="rId11">
            <a:alphaModFix/>
          </a:blip>
          <a:srcRect b="10785"/>
          <a:stretch/>
        </p:blipFill>
        <p:spPr>
          <a:xfrm>
            <a:off x="0" y="1242225"/>
            <a:ext cx="4312224" cy="2861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63968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8938" y="4498662"/>
            <a:ext cx="606125" cy="486225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1"/>
          <p:cNvSpPr txBox="1"/>
          <p:nvPr/>
        </p:nvSpPr>
        <p:spPr>
          <a:xfrm>
            <a:off x="230303" y="819409"/>
            <a:ext cx="5120843" cy="248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Veranstaltung in Griechenland</a:t>
            </a:r>
            <a:endParaRPr sz="2400" b="1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algn="just"/>
            <a:endParaRPr lang="de-DE" sz="1300" dirty="0" smtClean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algn="just"/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Mehr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als 40 Lehrkräfte und Beamte des Ministeriums für Bildung,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Religiöse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Angelegenheiten und Sport nahmen an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der Abschlussveranstaltung zu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den Ergebnissen des ALL IN! Erasmus+-Projekts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teil, das vom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Interorthodoxen Zentrum der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Griechischen Kirche organisiert wurde.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Das Treffen fand am 2. Juli 2024 in den Räumlichkeiten des Interorthodoxen Zentrums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statt. Alle Teilnehmenden erwarteten die Projektergebnisse mit Spannung.</a:t>
            </a:r>
          </a:p>
        </p:txBody>
      </p:sp>
      <p:pic>
        <p:nvPicPr>
          <p:cNvPr id="177" name="Google Shape;177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9188" y="259209"/>
            <a:ext cx="575010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5633" y="189275"/>
            <a:ext cx="295276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2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2364" y="259209"/>
            <a:ext cx="994612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98432" y="235897"/>
            <a:ext cx="652714" cy="202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76267" y="200931"/>
            <a:ext cx="481765" cy="27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09427" y="185698"/>
            <a:ext cx="1174573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76225" y="204695"/>
            <a:ext cx="815524" cy="2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460091" y="1040425"/>
            <a:ext cx="3323909" cy="26565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695565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9452" y="312373"/>
            <a:ext cx="704850" cy="565421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2"/>
          <p:cNvSpPr txBox="1"/>
          <p:nvPr/>
        </p:nvSpPr>
        <p:spPr>
          <a:xfrm>
            <a:off x="4680000" y="1166925"/>
            <a:ext cx="4104000" cy="31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just"/>
            <a:r>
              <a:rPr lang="it" sz="1600" b="1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Veranstaltung </a:t>
            </a:r>
            <a:r>
              <a:rPr lang="it" sz="1600" b="1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in </a:t>
            </a:r>
            <a:r>
              <a:rPr lang="it" sz="1600" b="1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Athen</a:t>
            </a:r>
            <a:endParaRPr sz="1600" b="1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algn="just"/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Angela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Metallinou präsentierte den Verlauf des Projekts, die wichtigen Etappen d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er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Umsetzung und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die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bedeutenden Ergebnisse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für die Gemeinschaft aller im Bildungsbereich Tätigen. </a:t>
            </a:r>
          </a:p>
          <a:p>
            <a:pPr lvl="0" algn="just"/>
            <a:endParaRPr lang="de-DE" sz="1300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algn="just"/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Insbesondere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teilte und kommentierte sie die EINHEIT 3, die dem Thema "SPIEL - FREIZEIT" gewidmet ist und in der alle Inhalte und Aktivitäten unter dem Titel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</a:rPr>
              <a:t>„Die Freizeit: Spielend Sprache erforschen"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vom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Interorthodoxen Zentrum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entwickelt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wurden.</a:t>
            </a:r>
            <a:endParaRPr sz="1300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191" name="Google Shape;191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8800" y="4647234"/>
            <a:ext cx="575010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5246" y="4577300"/>
            <a:ext cx="295276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21977" y="4647234"/>
            <a:ext cx="994612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48045" y="4623922"/>
            <a:ext cx="652714" cy="202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25879" y="4588956"/>
            <a:ext cx="481765" cy="27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09427" y="185698"/>
            <a:ext cx="1174573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89025" y="4610686"/>
            <a:ext cx="704850" cy="235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2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1030200"/>
            <a:ext cx="4312223" cy="3277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2280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Google Shape;20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8938" y="4498662"/>
            <a:ext cx="606125" cy="48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3"/>
          <p:cNvSpPr txBox="1"/>
          <p:nvPr/>
        </p:nvSpPr>
        <p:spPr>
          <a:xfrm>
            <a:off x="460161" y="637389"/>
            <a:ext cx="4533063" cy="27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2400" b="1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Veranstaltung in Deutschland</a:t>
            </a:r>
            <a:endParaRPr sz="2400" b="1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algn="just">
              <a:lnSpc>
                <a:spcPct val="115000"/>
              </a:lnSpc>
            </a:pP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Am 26.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Juni 2024 nahmen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mehr als 30 Personen an der Veranstaltung zur Verbreitung des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Handbuchs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mit dem Titel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„DIDAGLO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-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Innovative Lehrmodule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für das L2-Lernen von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Erwachsenen“ teil. Es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handelte sich überwiegend um Lehrkräfte, die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über langjährige Erfahrung im Unterrichten von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Integrationskursen, Alphabetisierungskursen,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Deutsch als Zweitsprache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und anderen Deutschkursen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verfügen. </a:t>
            </a:r>
          </a:p>
          <a:p>
            <a:pPr lvl="0" algn="just">
              <a:lnSpc>
                <a:spcPct val="115000"/>
              </a:lnSpc>
            </a:pPr>
            <a:endParaRPr lang="de-DE" sz="1300" dirty="0" smtClean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algn="just">
              <a:lnSpc>
                <a:spcPct val="115000"/>
              </a:lnSpc>
            </a:pP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Ziel der Veranstaltung war es, ihnen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die neu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entwickelten</a:t>
            </a:r>
          </a:p>
          <a:p>
            <a:pPr lvl="0" algn="just">
              <a:lnSpc>
                <a:spcPct val="115000"/>
              </a:lnSpc>
            </a:pP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Unterrichtsmaterialien im Detail vorzustellen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.</a:t>
            </a:r>
            <a:endParaRPr sz="1300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05" name="Google Shape;205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9188" y="259209"/>
            <a:ext cx="575010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5633" y="189275"/>
            <a:ext cx="295276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2364" y="259209"/>
            <a:ext cx="994612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98432" y="235897"/>
            <a:ext cx="652714" cy="202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76267" y="200931"/>
            <a:ext cx="481765" cy="27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09427" y="185698"/>
            <a:ext cx="1174573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76225" y="204695"/>
            <a:ext cx="815524" cy="2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3"/>
          <p:cNvPicPr preferRelativeResize="0"/>
          <p:nvPr/>
        </p:nvPicPr>
        <p:blipFill rotWithShape="1">
          <a:blip r:embed="rId11">
            <a:alphaModFix/>
          </a:blip>
          <a:srcRect t="11521" b="17531"/>
          <a:stretch/>
        </p:blipFill>
        <p:spPr>
          <a:xfrm>
            <a:off x="5351150" y="1025963"/>
            <a:ext cx="3268274" cy="30915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47439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9452" y="312373"/>
            <a:ext cx="704850" cy="565421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4"/>
          <p:cNvSpPr txBox="1"/>
          <p:nvPr/>
        </p:nvSpPr>
        <p:spPr>
          <a:xfrm>
            <a:off x="4674300" y="1324150"/>
            <a:ext cx="4104000" cy="31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Veranstaltug in </a:t>
            </a:r>
            <a:r>
              <a:rPr lang="it" sz="1600" b="1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Cham</a:t>
            </a:r>
            <a:endParaRPr sz="1600" b="1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algn="just">
              <a:lnSpc>
                <a:spcPct val="115000"/>
              </a:lnSpc>
            </a:pP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Unter den anwesenden Lehrkräften waren nicht nur solche, die Zugewanderte unterrichten - sondern viele haben selbst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einen Migrationshintergrund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(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mehr als die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Hälfte). Diese Tatsache macht es ihnen leichter,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sich in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die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Lage junger Zugewanderter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hineinzuversetzen. </a:t>
            </a:r>
          </a:p>
          <a:p>
            <a:pPr lvl="0" algn="just">
              <a:lnSpc>
                <a:spcPct val="115000"/>
              </a:lnSpc>
            </a:pPr>
            <a:endParaRPr lang="de-DE" sz="1300" dirty="0" smtClean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algn="just">
              <a:lnSpc>
                <a:spcPct val="115000"/>
              </a:lnSpc>
            </a:pP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Die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Lehrkräfte bewerteten die Lernmaterialien als sehr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wirksam,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da sie abwechslungsreich sind und moderne Methoden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einsetzen. Alle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waren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sehr daran interessiert,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die Materialien in ihrem realen Unterrichtsumfeld anzuwenden.</a:t>
            </a:r>
            <a:endParaRPr sz="1300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19" name="Google Shape;219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8800" y="4647234"/>
            <a:ext cx="575010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95246" y="4577300"/>
            <a:ext cx="295276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21977" y="4647234"/>
            <a:ext cx="994612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2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48045" y="4623922"/>
            <a:ext cx="652714" cy="202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2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625879" y="4588956"/>
            <a:ext cx="481765" cy="27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09427" y="185698"/>
            <a:ext cx="1174573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8189025" y="4610686"/>
            <a:ext cx="704850" cy="235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0" y="1030200"/>
            <a:ext cx="4312223" cy="3277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680273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Google Shape;31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26150" y="3896119"/>
            <a:ext cx="916305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0688" y="3838975"/>
            <a:ext cx="361950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9000" y="3924737"/>
            <a:ext cx="121920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79963" y="3896150"/>
            <a:ext cx="800100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34013" y="3853275"/>
            <a:ext cx="590550" cy="3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66215" y="182748"/>
            <a:ext cx="1174573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28700" y="3853286"/>
            <a:ext cx="999634" cy="333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1"/>
          <p:cNvPicPr preferRelativeResize="0"/>
          <p:nvPr/>
        </p:nvPicPr>
        <p:blipFill rotWithShape="1">
          <a:blip r:embed="rId10">
            <a:alphaModFix/>
          </a:blip>
          <a:srcRect l="13161" r="20300"/>
          <a:stretch/>
        </p:blipFill>
        <p:spPr>
          <a:xfrm>
            <a:off x="1542238" y="922411"/>
            <a:ext cx="1396575" cy="128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1"/>
          <p:cNvPicPr preferRelativeResize="0"/>
          <p:nvPr/>
        </p:nvPicPr>
        <p:blipFill rotWithShape="1">
          <a:blip r:embed="rId11">
            <a:alphaModFix/>
          </a:blip>
          <a:srcRect l="24200" t="11480" r="18922"/>
          <a:stretch/>
        </p:blipFill>
        <p:spPr>
          <a:xfrm>
            <a:off x="3056813" y="922413"/>
            <a:ext cx="1396575" cy="128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4" name="Google Shape;324;p31"/>
          <p:cNvPicPr preferRelativeResize="0"/>
          <p:nvPr/>
        </p:nvPicPr>
        <p:blipFill rotWithShape="1">
          <a:blip r:embed="rId12">
            <a:alphaModFix/>
          </a:blip>
          <a:srcRect l="25305" t="14383" r="18094"/>
          <a:stretch/>
        </p:blipFill>
        <p:spPr>
          <a:xfrm>
            <a:off x="3056813" y="2316738"/>
            <a:ext cx="1396575" cy="1287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5" name="Google Shape;325;p31"/>
          <p:cNvPicPr preferRelativeResize="0"/>
          <p:nvPr/>
        </p:nvPicPr>
        <p:blipFill rotWithShape="1">
          <a:blip r:embed="rId13">
            <a:alphaModFix/>
          </a:blip>
          <a:srcRect l="19977" t="13636" r="17573"/>
          <a:stretch/>
        </p:blipFill>
        <p:spPr>
          <a:xfrm>
            <a:off x="1542237" y="2316733"/>
            <a:ext cx="1396577" cy="1287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31"/>
          <p:cNvPicPr preferRelativeResize="0"/>
          <p:nvPr/>
        </p:nvPicPr>
        <p:blipFill rotWithShape="1">
          <a:blip r:embed="rId14">
            <a:alphaModFix/>
          </a:blip>
          <a:srcRect l="18334" t="18913" r="30976" b="13463"/>
          <a:stretch/>
        </p:blipFill>
        <p:spPr>
          <a:xfrm>
            <a:off x="4571388" y="2316738"/>
            <a:ext cx="1396577" cy="1287250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Google Shape;327;p31"/>
          <p:cNvSpPr txBox="1"/>
          <p:nvPr/>
        </p:nvSpPr>
        <p:spPr>
          <a:xfrm>
            <a:off x="478432" y="163557"/>
            <a:ext cx="7267319" cy="12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de-DE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Wir danken allen ALL </a:t>
            </a:r>
            <a:r>
              <a:rPr lang="de-DE" dirty="0" smtClean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IN-Partnerorganisationen </a:t>
            </a:r>
            <a:r>
              <a:rPr lang="de-DE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für die </a:t>
            </a:r>
            <a:r>
              <a:rPr lang="de-DE" dirty="0" smtClean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gemeinsame </a:t>
            </a:r>
            <a:r>
              <a:rPr lang="de-DE" dirty="0">
                <a:solidFill>
                  <a:schemeClr val="dk2"/>
                </a:solidFill>
                <a:latin typeface="Oswald"/>
                <a:ea typeface="Oswald"/>
                <a:cs typeface="Oswald"/>
                <a:sym typeface="Oswald"/>
              </a:rPr>
              <a:t>Arbeit, die sie bei der Entwicklung neuer innovativer Werkzeuge für den L2-Unterricht und bei der Förderung einer integrativen Gemeinschaft von Menschen mit unterschiedlichem Hintergrund geleistet haben.</a:t>
            </a:r>
            <a:endParaRPr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328" name="Google Shape;328;p31"/>
          <p:cNvPicPr preferRelativeResize="0"/>
          <p:nvPr/>
        </p:nvPicPr>
        <p:blipFill rotWithShape="1">
          <a:blip r:embed="rId15">
            <a:alphaModFix/>
          </a:blip>
          <a:srcRect t="29980" r="6472" b="8620"/>
          <a:stretch/>
        </p:blipFill>
        <p:spPr>
          <a:xfrm>
            <a:off x="4571388" y="922413"/>
            <a:ext cx="1396576" cy="128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31"/>
          <p:cNvPicPr preferRelativeResize="0"/>
          <p:nvPr/>
        </p:nvPicPr>
        <p:blipFill rotWithShape="1">
          <a:blip r:embed="rId16">
            <a:alphaModFix/>
          </a:blip>
          <a:srcRect l="50639" t="21839" r="6587" b="11877"/>
          <a:stretch/>
        </p:blipFill>
        <p:spPr>
          <a:xfrm>
            <a:off x="6085963" y="922413"/>
            <a:ext cx="1396577" cy="128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31"/>
          <p:cNvPicPr preferRelativeResize="0"/>
          <p:nvPr/>
        </p:nvPicPr>
        <p:blipFill rotWithShape="1">
          <a:blip r:embed="rId17">
            <a:alphaModFix/>
          </a:blip>
          <a:srcRect t="12932" b="4003"/>
          <a:stretch/>
        </p:blipFill>
        <p:spPr>
          <a:xfrm>
            <a:off x="6085975" y="2316750"/>
            <a:ext cx="1396576" cy="1287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8050" y="3896119"/>
            <a:ext cx="916305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0688" y="3838975"/>
            <a:ext cx="361950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9000" y="3924737"/>
            <a:ext cx="121920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79963" y="3896150"/>
            <a:ext cx="800100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34013" y="3853275"/>
            <a:ext cx="590550" cy="3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6" name="Google Shape;236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77973" y="635577"/>
            <a:ext cx="1588075" cy="1273941"/>
          </a:xfrm>
          <a:prstGeom prst="rect">
            <a:avLst/>
          </a:prstGeom>
          <a:noFill/>
          <a:ln>
            <a:noFill/>
          </a:ln>
        </p:spPr>
      </p:pic>
      <p:sp>
        <p:nvSpPr>
          <p:cNvPr id="237" name="Google Shape;237;p25"/>
          <p:cNvSpPr txBox="1"/>
          <p:nvPr/>
        </p:nvSpPr>
        <p:spPr>
          <a:xfrm>
            <a:off x="2462413" y="1995400"/>
            <a:ext cx="4219200" cy="13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de-DE" sz="2000" b="1" dirty="0">
                <a:solidFill>
                  <a:schemeClr val="dk1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Aktuelles zum DIDAGLO-Handbuch: </a:t>
            </a:r>
            <a:r>
              <a:rPr lang="de-DE" sz="2000" b="1" dirty="0" smtClean="0">
                <a:solidFill>
                  <a:schemeClr val="dk1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Innovative </a:t>
            </a:r>
            <a:r>
              <a:rPr lang="de-DE" sz="2000" b="1" dirty="0">
                <a:solidFill>
                  <a:schemeClr val="dk1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Lehrmodule </a:t>
            </a:r>
            <a:br>
              <a:rPr lang="de-DE" sz="2000" b="1" dirty="0">
                <a:solidFill>
                  <a:schemeClr val="dk1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</a:br>
            <a:r>
              <a:rPr lang="de-DE" sz="2000" b="1" dirty="0" smtClean="0">
                <a:solidFill>
                  <a:schemeClr val="dk1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für </a:t>
            </a:r>
            <a:r>
              <a:rPr lang="de-DE" sz="2000" b="1" dirty="0">
                <a:solidFill>
                  <a:schemeClr val="dk1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das L2-Lernen von </a:t>
            </a:r>
            <a:r>
              <a:rPr lang="de-DE" sz="2000" b="1" dirty="0" smtClean="0">
                <a:solidFill>
                  <a:schemeClr val="dk1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Erwachsenen</a:t>
            </a:r>
            <a:endParaRPr sz="2000" b="1" dirty="0">
              <a:solidFill>
                <a:schemeClr val="dk1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455"/>
              </a:spcBef>
              <a:spcAft>
                <a:spcPts val="0"/>
              </a:spcAft>
              <a:buNone/>
            </a:pPr>
            <a:endParaRPr sz="2000" b="1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38" name="Google Shape;238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09427" y="185698"/>
            <a:ext cx="1174573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81100" y="3853286"/>
            <a:ext cx="999634" cy="33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5" name="Google Shape;33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01850" y="3896119"/>
            <a:ext cx="916305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0688" y="3838975"/>
            <a:ext cx="361950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9000" y="3924737"/>
            <a:ext cx="121920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8" name="Google Shape;338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79963" y="3896150"/>
            <a:ext cx="800100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9" name="Google Shape;339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34013" y="3853275"/>
            <a:ext cx="590550" cy="3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873712" y="1562400"/>
            <a:ext cx="1396575" cy="11203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09427" y="185698"/>
            <a:ext cx="1174573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28700" y="3853286"/>
            <a:ext cx="999634" cy="333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67C"/>
        </a:solidFill>
        <a:effectLst/>
      </p:bgPr>
    </p:bg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9427" y="185698"/>
            <a:ext cx="1174573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8938" y="4498662"/>
            <a:ext cx="606125" cy="48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6"/>
          <p:cNvSpPr txBox="1"/>
          <p:nvPr/>
        </p:nvSpPr>
        <p:spPr>
          <a:xfrm>
            <a:off x="443725" y="739000"/>
            <a:ext cx="3666000" cy="273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 algn="r">
              <a:lnSpc>
                <a:spcPct val="115000"/>
              </a:lnSpc>
            </a:pPr>
            <a:r>
              <a:rPr lang="de-DE" sz="2400" b="1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DIDAGLO-Handbuch in allen </a:t>
            </a:r>
            <a:r>
              <a:rPr lang="de-DE" sz="2400" b="1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Partnersprachen verfügbar</a:t>
            </a:r>
          </a:p>
          <a:p>
            <a:pPr lvl="0" algn="just">
              <a:lnSpc>
                <a:spcPct val="115000"/>
              </a:lnSpc>
            </a:pP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/>
            </a:r>
            <a:b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Das DIDAGLO-Handbuch ist nun in Englisch und allen Sprachen der Partnerländer verfügbar (Deutsch,  Spanisch, Italienisch, Griechisch). So kann es in vielen Ländern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und Kontexten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verbreitet werden, </a:t>
            </a: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um den L2-Unterricht </a:t>
            </a: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insgesamt aufzuwerten. </a:t>
            </a:r>
          </a:p>
          <a:p>
            <a:pPr lvl="0" algn="just">
              <a:lnSpc>
                <a:spcPct val="115000"/>
              </a:lnSpc>
            </a:pPr>
            <a: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/>
            </a:r>
            <a:br>
              <a:rPr lang="de-DE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</a:br>
            <a:r>
              <a:rPr lang="de-DE" sz="1300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Handbuch in deutscher Sprache: </a:t>
            </a:r>
          </a:p>
          <a:p>
            <a:pPr lvl="0" algn="just">
              <a:lnSpc>
                <a:spcPct val="115000"/>
              </a:lnSpc>
            </a:pPr>
            <a:r>
              <a:rPr lang="it" sz="1300" u="sng" dirty="0" smtClean="0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5"/>
              </a:rPr>
              <a:t>ALL </a:t>
            </a:r>
            <a:r>
              <a:rPr lang="it" sz="1300" u="sng" dirty="0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5"/>
              </a:rPr>
              <a:t>IN website</a:t>
            </a:r>
            <a:r>
              <a:rPr lang="it" sz="1300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.</a:t>
            </a:r>
            <a:endParaRPr sz="1100" dirty="0"/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9567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47" name="Google Shape;247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39188" y="255634"/>
            <a:ext cx="575010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45633" y="185700"/>
            <a:ext cx="295276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72364" y="255634"/>
            <a:ext cx="994612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98432" y="232322"/>
            <a:ext cx="652714" cy="202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76267" y="197356"/>
            <a:ext cx="481765" cy="27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6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76225" y="204695"/>
            <a:ext cx="815524" cy="2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6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321250" y="800875"/>
            <a:ext cx="4521875" cy="3013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67C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09427" y="185698"/>
            <a:ext cx="1174573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68938" y="4498662"/>
            <a:ext cx="606125" cy="486225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27"/>
          <p:cNvSpPr txBox="1"/>
          <p:nvPr/>
        </p:nvSpPr>
        <p:spPr>
          <a:xfrm>
            <a:off x="403624" y="776175"/>
            <a:ext cx="4545403" cy="24913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lvl="0">
              <a:lnSpc>
                <a:spcPct val="115000"/>
              </a:lnSpc>
            </a:pPr>
            <a:r>
              <a:rPr lang="de-DE" sz="2000" b="1" dirty="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KURZ-VIDEOS </a:t>
            </a:r>
            <a:r>
              <a:rPr lang="de-DE" sz="2000" b="1" dirty="0" smtClean="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/>
            </a:r>
            <a:br>
              <a:rPr lang="de-DE" sz="2000" b="1" dirty="0" smtClean="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</a:br>
            <a:r>
              <a:rPr lang="de-DE" sz="2000" b="1" dirty="0" smtClean="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zur Präsentation </a:t>
            </a:r>
            <a:r>
              <a:rPr lang="de-DE" sz="2000" b="1" dirty="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der DIDAGLO-Einheiten</a:t>
            </a:r>
            <a:endParaRPr sz="1300" b="1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it" sz="1300" dirty="0" smtClean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algn="just"/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Um die Nutzung des Handbuchs zu vereinfachen und die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vier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verschiedenen Einheiten vorzustellen,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wurde pro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Einheit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ein Kurzvideo erstellt.</a:t>
            </a:r>
          </a:p>
          <a:p>
            <a:pPr lvl="0" algn="just"/>
            <a:endParaRPr lang="de-DE" sz="1300" dirty="0" smtClean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algn="just"/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Diese Videos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sind sowohl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im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DIDAGLO-Handbuch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als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auch online (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  <a:hlinkClick r:id="rId5"/>
              </a:rPr>
              <a:t>YouTube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)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verfügbar.</a:t>
            </a:r>
            <a:endParaRPr sz="2400" b="1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61" name="Google Shape;261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39188" y="255634"/>
            <a:ext cx="575010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45633" y="185700"/>
            <a:ext cx="295276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72364" y="255634"/>
            <a:ext cx="994612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4" name="Google Shape;264;p2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698432" y="232322"/>
            <a:ext cx="652714" cy="202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476267" y="197356"/>
            <a:ext cx="481765" cy="27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076225" y="204695"/>
            <a:ext cx="815524" cy="2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7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949027" y="1217756"/>
            <a:ext cx="4151187" cy="27898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" name="Google Shape;27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9452" y="308498"/>
            <a:ext cx="704850" cy="565421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8"/>
          <p:cNvSpPr txBox="1"/>
          <p:nvPr/>
        </p:nvSpPr>
        <p:spPr>
          <a:xfrm>
            <a:off x="4674300" y="943288"/>
            <a:ext cx="4202700" cy="3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lnSpc>
                <a:spcPct val="115000"/>
              </a:lnSpc>
            </a:pPr>
            <a:r>
              <a:rPr lang="de-DE" sz="1600" b="1" dirty="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KURZ-VIDEOS </a:t>
            </a:r>
            <a:br>
              <a:rPr lang="de-DE" sz="1600" b="1" dirty="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</a:br>
            <a:r>
              <a:rPr lang="de-DE" sz="1600" b="1" dirty="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zur Präsentation der DIDAGLO-Einheiten</a:t>
            </a:r>
            <a:endParaRPr lang="de-DE" sz="1100" b="1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algn="just">
              <a:lnSpc>
                <a:spcPct val="115000"/>
              </a:lnSpc>
            </a:pP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Alle Videos erklären die Struktur der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jeweiligen Einheit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und wie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Lehrkräfte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und Jugendbetreuer die vorgeschlagenen Aktivitäten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in der Praxis umsetzen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können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.</a:t>
            </a:r>
          </a:p>
          <a:p>
            <a:pPr lvl="0" algn="just">
              <a:lnSpc>
                <a:spcPct val="115000"/>
              </a:lnSpc>
            </a:pPr>
            <a:endParaRPr lang="de-DE" sz="1300" dirty="0" smtClean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algn="just">
              <a:lnSpc>
                <a:spcPct val="115000"/>
              </a:lnSpc>
            </a:pP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Die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Videos können auch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eingesetzt werden,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um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den Lernenden die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Aktivitäten  in einem digitalen Format zu präsentieren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.</a:t>
            </a:r>
          </a:p>
          <a:p>
            <a:pPr lvl="0" algn="just">
              <a:lnSpc>
                <a:spcPct val="115000"/>
              </a:lnSpc>
            </a:pPr>
            <a:endParaRPr lang="de-DE" sz="1300" dirty="0" smtClean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algn="just">
              <a:lnSpc>
                <a:spcPct val="115000"/>
              </a:lnSpc>
            </a:pP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Zusätzlich sind die Kurz-Videos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in englischer Sprache (Untertitel in Deutsch) a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uf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der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  <a:hlinkClick r:id="rId4"/>
              </a:rPr>
              <a:t>Facebook-Seite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 des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Projekts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veröffentlicht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.</a:t>
            </a:r>
            <a:endParaRPr sz="1300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74" name="Google Shape;274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88800" y="4647234"/>
            <a:ext cx="575010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5246" y="4577300"/>
            <a:ext cx="295276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21977" y="4647234"/>
            <a:ext cx="994612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48045" y="4623922"/>
            <a:ext cx="652714" cy="202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25879" y="4588956"/>
            <a:ext cx="481765" cy="27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2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09427" y="185698"/>
            <a:ext cx="1174573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2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189025" y="4610686"/>
            <a:ext cx="704850" cy="235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0" y="1124850"/>
            <a:ext cx="4325674" cy="2809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1950" y="185712"/>
            <a:ext cx="863000" cy="692291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0"/>
          <p:cNvSpPr txBox="1"/>
          <p:nvPr/>
        </p:nvSpPr>
        <p:spPr>
          <a:xfrm>
            <a:off x="4299236" y="790033"/>
            <a:ext cx="3816580" cy="23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ALL IN </a:t>
            </a:r>
            <a:r>
              <a:rPr lang="it" sz="1600" b="1" dirty="0" smtClean="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FACEBOOK-SEITE </a:t>
            </a: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>
              <a:lnSpc>
                <a:spcPct val="115000"/>
              </a:lnSpc>
            </a:pP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Während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der zweijährigen Projektlaufzeit wurden die Aktivitäten kontinuierlich auf der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hlinkClick r:id="rId4"/>
              </a:rPr>
              <a:t>Facebook-Seite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veröffentlicht.</a:t>
            </a:r>
            <a:b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</a:rPr>
            </a:br>
            <a:endParaRPr lang="de-DE" sz="1300" dirty="0">
              <a:solidFill>
                <a:srgbClr val="49567C"/>
              </a:solidFill>
              <a:latin typeface="Oswald"/>
              <a:ea typeface="Oswald"/>
              <a:cs typeface="Oswald"/>
            </a:endParaRPr>
          </a:p>
          <a:p>
            <a:pPr algn="just">
              <a:lnSpc>
                <a:spcPct val="115000"/>
              </a:lnSpc>
            </a:pP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Alle  Partnerorganisationen haben aktiv dazu beigetragen, so dass Beiträge in mehreren Sprachen verfügbar sind und die Ziele und die Entwicklung der Materialien des ALL IN-Projekts darstellen.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/>
            </a:r>
            <a:b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</a:rPr>
            </a:br>
            <a:endParaRPr lang="de-DE" sz="1300" dirty="0">
              <a:solidFill>
                <a:srgbClr val="49567C"/>
              </a:solidFill>
              <a:latin typeface="Oswald"/>
              <a:ea typeface="Oswald"/>
              <a:cs typeface="Oswald"/>
            </a:endParaRPr>
          </a:p>
          <a:p>
            <a:pPr algn="just">
              <a:lnSpc>
                <a:spcPct val="115000"/>
              </a:lnSpc>
            </a:pP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Es gibt zudem viele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Fotos, Links und Informationen in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fünf europäischen Sprachen (Englisch, Deutsch, Spanisch, Italienisch, Griechisch) – alle mit Perspektive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auf informelle Bildungsaktivitäten für den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L2-Unterricht.</a:t>
            </a:r>
            <a:endParaRPr lang="de-DE" sz="1300" dirty="0">
              <a:solidFill>
                <a:srgbClr val="49567C"/>
              </a:solidFill>
              <a:latin typeface="Oswald"/>
              <a:ea typeface="Oswald"/>
              <a:cs typeface="Oswald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300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 dirty="0">
              <a:solidFill>
                <a:srgbClr val="49567C"/>
              </a:solidFill>
            </a:endParaRPr>
          </a:p>
          <a:p>
            <a:pPr marL="0" lvl="0" indent="0" algn="just" rtl="0">
              <a:spcBef>
                <a:spcPts val="455"/>
              </a:spcBef>
              <a:spcAft>
                <a:spcPts val="0"/>
              </a:spcAft>
              <a:buNone/>
            </a:pPr>
            <a:endParaRPr sz="1500" b="1" dirty="0">
              <a:solidFill>
                <a:srgbClr val="49567C"/>
              </a:solidFill>
            </a:endParaRPr>
          </a:p>
        </p:txBody>
      </p:sp>
      <p:pic>
        <p:nvPicPr>
          <p:cNvPr id="303" name="Google Shape;303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24063" y="4662934"/>
            <a:ext cx="575010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30508" y="4593000"/>
            <a:ext cx="295276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57239" y="4662934"/>
            <a:ext cx="994612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583307" y="4639622"/>
            <a:ext cx="652714" cy="202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61142" y="4604656"/>
            <a:ext cx="481765" cy="27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09427" y="185698"/>
            <a:ext cx="1174573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036625" y="4610686"/>
            <a:ext cx="704850" cy="235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" name="Google Shape;310;p30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0" y="1276750"/>
            <a:ext cx="3764152" cy="2215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69452" y="308498"/>
            <a:ext cx="704850" cy="565421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29"/>
          <p:cNvSpPr txBox="1"/>
          <p:nvPr/>
        </p:nvSpPr>
        <p:spPr>
          <a:xfrm>
            <a:off x="4651625" y="1047750"/>
            <a:ext cx="4202700" cy="35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 b="1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ALL </a:t>
            </a:r>
            <a:r>
              <a:rPr lang="it" sz="1600" b="1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IN-WEBSEITE</a:t>
            </a:r>
            <a:endParaRPr sz="1600" b="1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 b="1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algn="just">
              <a:lnSpc>
                <a:spcPct val="115000"/>
              </a:lnSpc>
            </a:pPr>
            <a:r>
              <a:rPr lang="it" sz="16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Die</a:t>
            </a:r>
            <a:r>
              <a:rPr lang="it" sz="1600" b="1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 ALL IN-Webseite </a:t>
            </a:r>
          </a:p>
          <a:p>
            <a:pPr lvl="0" algn="just">
              <a:lnSpc>
                <a:spcPct val="115000"/>
              </a:lnSpc>
            </a:pPr>
            <a:r>
              <a:rPr lang="de-DE" sz="1600" b="1" u="sng" dirty="0" smtClean="0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4"/>
              </a:rPr>
              <a:t>https</a:t>
            </a:r>
            <a:r>
              <a:rPr lang="de-DE" sz="1600" b="1" u="sng" dirty="0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4"/>
              </a:rPr>
              <a:t>://all-in.1i1.es/de_index.html</a:t>
            </a:r>
            <a:r>
              <a:rPr lang="it" sz="1600" b="1" u="sng" dirty="0" smtClean="0">
                <a:solidFill>
                  <a:schemeClr val="hlink"/>
                </a:solidFill>
                <a:latin typeface="Oswald"/>
                <a:ea typeface="Oswald"/>
                <a:cs typeface="Oswald"/>
                <a:sym typeface="Oswald"/>
                <a:hlinkClick r:id="rId4"/>
              </a:rPr>
              <a:t>/</a:t>
            </a:r>
            <a:r>
              <a:rPr lang="it" sz="1600" b="1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 </a:t>
            </a:r>
          </a:p>
          <a:p>
            <a:pPr lvl="0" algn="just">
              <a:lnSpc>
                <a:spcPct val="115000"/>
              </a:lnSpc>
            </a:pP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ist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mit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nun mit allen Inhalten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und Aktivitäten verfügbar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!</a:t>
            </a:r>
          </a:p>
          <a:p>
            <a:pPr lvl="0" algn="just">
              <a:lnSpc>
                <a:spcPct val="115000"/>
              </a:lnSpc>
            </a:pPr>
            <a:endParaRPr lang="de-DE" sz="1300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algn="just">
              <a:lnSpc>
                <a:spcPct val="115000"/>
              </a:lnSpc>
            </a:pP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Wichtige Materialien:</a:t>
            </a:r>
            <a:endParaRPr lang="de-DE" sz="1300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285750" lvl="0" indent="-2857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Leitlinien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zu innovativen Methoden und Ansätzen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beim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Unterrichten von L2 für Erwachsene mit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</a:rPr>
              <a:t>Migrations- und Fluchterfahrungen</a:t>
            </a:r>
            <a:endParaRPr lang="de-DE" sz="1300" dirty="0">
              <a:solidFill>
                <a:srgbClr val="49567C"/>
              </a:solidFill>
              <a:latin typeface="Oswald"/>
              <a:ea typeface="Oswald"/>
              <a:cs typeface="Oswald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Handbuch „DIDAGLO: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I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nnovative Lehrmodule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für das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L2-Lernen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von Erwachsenen </a:t>
            </a:r>
            <a:endParaRPr lang="de-DE" sz="1300" dirty="0" smtClean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endParaRPr lang="de-DE" sz="1300" dirty="0" smtClean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Auch Berichte von Teilnehmenden und Lehrkräften sind abrufbar.</a:t>
            </a:r>
            <a:endParaRPr sz="1300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288" name="Google Shape;28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88800" y="4647234"/>
            <a:ext cx="575010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95246" y="4577300"/>
            <a:ext cx="295276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721977" y="4647234"/>
            <a:ext cx="994612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848045" y="4623922"/>
            <a:ext cx="652714" cy="202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25879" y="4588956"/>
            <a:ext cx="481765" cy="27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609427" y="185698"/>
            <a:ext cx="1174573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189025" y="4610686"/>
            <a:ext cx="704850" cy="235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2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0" y="1047744"/>
            <a:ext cx="4346824" cy="2835257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29"/>
          <p:cNvSpPr txBox="1"/>
          <p:nvPr/>
        </p:nvSpPr>
        <p:spPr>
          <a:xfrm>
            <a:off x="7055075" y="827700"/>
            <a:ext cx="21087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3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8050" y="3896119"/>
            <a:ext cx="916305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10688" y="3838975"/>
            <a:ext cx="361950" cy="36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89000" y="3924737"/>
            <a:ext cx="1219200" cy="19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79963" y="3896150"/>
            <a:ext cx="800100" cy="24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34013" y="3853275"/>
            <a:ext cx="590550" cy="333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77960" y="791052"/>
            <a:ext cx="1588075" cy="1273941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 txBox="1"/>
          <p:nvPr/>
        </p:nvSpPr>
        <p:spPr>
          <a:xfrm>
            <a:off x="2133995" y="2544825"/>
            <a:ext cx="5225810" cy="9343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</a:pPr>
            <a:r>
              <a:rPr lang="it" sz="2000" b="1" dirty="0" smtClean="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IMPRESSIONEN VON DER PRÄSENTATION </a:t>
            </a:r>
          </a:p>
          <a:p>
            <a:pPr lvl="0" algn="ctr">
              <a:lnSpc>
                <a:spcPct val="115000"/>
              </a:lnSpc>
            </a:pPr>
            <a:r>
              <a:rPr lang="de-DE" sz="2000" b="1" dirty="0" smtClean="0">
                <a:solidFill>
                  <a:srgbClr val="49567C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des DIDAGLO-Handbuchs in den Projektländern </a:t>
            </a:r>
            <a:endParaRPr sz="800" dirty="0">
              <a:solidFill>
                <a:schemeClr val="dk2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84" name="Google Shape;84;p1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09427" y="185698"/>
            <a:ext cx="1174573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28700" y="3853286"/>
            <a:ext cx="999634" cy="333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96186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68938" y="4498662"/>
            <a:ext cx="606125" cy="486225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5"/>
          <p:cNvSpPr txBox="1"/>
          <p:nvPr/>
        </p:nvSpPr>
        <p:spPr>
          <a:xfrm>
            <a:off x="289932" y="748850"/>
            <a:ext cx="4884768" cy="2568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 algn="r">
              <a:lnSpc>
                <a:spcPct val="115000"/>
              </a:lnSpc>
            </a:pPr>
            <a:r>
              <a:rPr lang="it" sz="2400" b="1" dirty="0" smtClean="0">
                <a:solidFill>
                  <a:schemeClr val="dk1"/>
                </a:solidFill>
                <a:highlight>
                  <a:schemeClr val="lt1"/>
                </a:highlight>
                <a:latin typeface="Oswald"/>
                <a:ea typeface="Oswald"/>
                <a:cs typeface="Oswald"/>
                <a:sym typeface="Oswald"/>
              </a:rPr>
              <a:t>Veranstaltungen </a:t>
            </a:r>
            <a:r>
              <a:rPr lang="it" sz="2400" b="1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in </a:t>
            </a:r>
            <a:r>
              <a:rPr lang="de-DE" sz="2400" b="1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der Toskana (Italien) </a:t>
            </a:r>
            <a:endParaRPr sz="2400" b="1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</a:pPr>
            <a:endParaRPr lang="de-DE" sz="1300" dirty="0" smtClean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  <a:p>
            <a:pPr lvl="0"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</a:pP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Um mehr Interessierte zu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erreichen, wurden zwei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Veranstaltungen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in Florenz (24. Mai 2024) und in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San </a:t>
            </a:r>
            <a:r>
              <a:rPr lang="de-DE" sz="1300" dirty="0" err="1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Casciano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 Val di </a:t>
            </a:r>
            <a:r>
              <a:rPr lang="de-DE" sz="1300" dirty="0" err="1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Pesa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 (4. Juli 2024)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organisiert. </a:t>
            </a:r>
          </a:p>
          <a:p>
            <a:pPr lvl="0" algn="just">
              <a:lnSpc>
                <a:spcPct val="115000"/>
              </a:lnSpc>
              <a:spcBef>
                <a:spcPts val="200"/>
              </a:spcBef>
              <a:spcAft>
                <a:spcPts val="200"/>
              </a:spcAft>
            </a:pP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Bei diesen Veranstaltungen wurden Lehrkräften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die im Rahmen des Projekts entwickelten und im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DIDAGLO-Handbuch </a:t>
            </a:r>
            <a:r>
              <a:rPr lang="de-DE" sz="1300" dirty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enthaltenen L2-Lehrmethoden </a:t>
            </a:r>
            <a:r>
              <a:rPr lang="de-DE" sz="1300" dirty="0" smtClean="0">
                <a:solidFill>
                  <a:srgbClr val="49567C"/>
                </a:solidFill>
                <a:latin typeface="Oswald"/>
                <a:ea typeface="Oswald"/>
                <a:cs typeface="Oswald"/>
                <a:sym typeface="Oswald"/>
              </a:rPr>
              <a:t>präsentiert.</a:t>
            </a:r>
            <a:endParaRPr sz="1300" dirty="0">
              <a:solidFill>
                <a:srgbClr val="49567C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pic>
        <p:nvPicPr>
          <p:cNvPr id="92" name="Google Shape;92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39188" y="262984"/>
            <a:ext cx="575010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45633" y="193050"/>
            <a:ext cx="295276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72364" y="262984"/>
            <a:ext cx="994612" cy="155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98432" y="239672"/>
            <a:ext cx="652714" cy="2020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76267" y="204706"/>
            <a:ext cx="481765" cy="27196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616827" y="193048"/>
            <a:ext cx="1174573" cy="295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Google Shape;98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076225" y="204695"/>
            <a:ext cx="815524" cy="271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5"/>
          <p:cNvPicPr preferRelativeResize="0"/>
          <p:nvPr/>
        </p:nvPicPr>
        <p:blipFill rotWithShape="1">
          <a:blip r:embed="rId11">
            <a:alphaModFix/>
          </a:blip>
          <a:srcRect l="23656" r="17436"/>
          <a:stretch/>
        </p:blipFill>
        <p:spPr>
          <a:xfrm>
            <a:off x="5351150" y="901149"/>
            <a:ext cx="3432852" cy="269454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5263285"/>
      </p:ext>
    </p:extLst>
  </p:cSld>
  <p:clrMapOvr>
    <a:masterClrMapping/>
  </p:clrMapOvr>
</p:sld>
</file>

<file path=ppt/theme/theme1.xml><?xml version="1.0" encoding="utf-8"?>
<a:theme xmlns:a="http://schemas.openxmlformats.org/drawingml/2006/main" name="Paradigm">
  <a:themeElements>
    <a:clrScheme name="Paradigm">
      <a:dk1>
        <a:srgbClr val="49567C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1136</Words>
  <Application>Microsoft Office PowerPoint</Application>
  <PresentationFormat>Bildschirmpräsentation (16:9)</PresentationFormat>
  <Paragraphs>87</Paragraphs>
  <Slides>20</Slides>
  <Notes>20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20</vt:i4>
      </vt:variant>
    </vt:vector>
  </HeadingPairs>
  <TitlesOfParts>
    <vt:vector size="25" baseType="lpstr">
      <vt:lpstr>Merriweather</vt:lpstr>
      <vt:lpstr>Roboto</vt:lpstr>
      <vt:lpstr>Oswald</vt:lpstr>
      <vt:lpstr>Arial</vt:lpstr>
      <vt:lpstr>Paradigm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Eva Salomonova</dc:creator>
  <cp:lastModifiedBy>Eva Salomonova</cp:lastModifiedBy>
  <cp:revision>45</cp:revision>
  <dcterms:modified xsi:type="dcterms:W3CDTF">2024-08-05T09:51:00Z</dcterms:modified>
</cp:coreProperties>
</file>